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69" r:id="rId8"/>
    <p:sldId id="270" r:id="rId9"/>
    <p:sldId id="272" r:id="rId10"/>
    <p:sldId id="271" r:id="rId11"/>
    <p:sldId id="274" r:id="rId12"/>
    <p:sldId id="275" r:id="rId13"/>
    <p:sldId id="267"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34011D-4DD4-4221-B08B-3A935972A942}"/>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FABE9AF6-054F-4615-8C90-05234F182E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B9CD7641-F024-41FB-8C9C-76E817384FF6}"/>
              </a:ext>
            </a:extLst>
          </p:cNvPr>
          <p:cNvSpPr>
            <a:spLocks noGrp="1"/>
          </p:cNvSpPr>
          <p:nvPr>
            <p:ph type="dt" sz="half" idx="10"/>
          </p:nvPr>
        </p:nvSpPr>
        <p:spPr/>
        <p:txBody>
          <a:bodyPr/>
          <a:lstStyle/>
          <a:p>
            <a:fld id="{8A6C2B68-7AE1-47A0-8AC0-DF191620D5BA}" type="datetimeFigureOut">
              <a:rPr lang="nl-NL" smtClean="0"/>
              <a:t>29-3-2021</a:t>
            </a:fld>
            <a:endParaRPr lang="nl-NL"/>
          </a:p>
        </p:txBody>
      </p:sp>
      <p:sp>
        <p:nvSpPr>
          <p:cNvPr id="5" name="Tijdelijke aanduiding voor voettekst 4">
            <a:extLst>
              <a:ext uri="{FF2B5EF4-FFF2-40B4-BE49-F238E27FC236}">
                <a16:creationId xmlns:a16="http://schemas.microsoft.com/office/drawing/2014/main" id="{DFC1C9B3-3F07-426A-AD27-974B4AE06AC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94CD538-E48E-4CA5-99B3-EC64F5DE4D58}"/>
              </a:ext>
            </a:extLst>
          </p:cNvPr>
          <p:cNvSpPr>
            <a:spLocks noGrp="1"/>
          </p:cNvSpPr>
          <p:nvPr>
            <p:ph type="sldNum" sz="quarter" idx="12"/>
          </p:nvPr>
        </p:nvSpPr>
        <p:spPr/>
        <p:txBody>
          <a:bodyPr/>
          <a:lstStyle/>
          <a:p>
            <a:fld id="{3FE36CE1-98C1-4FBB-8DB5-5A914626C28A}" type="slidenum">
              <a:rPr lang="nl-NL" smtClean="0"/>
              <a:t>‹nr.›</a:t>
            </a:fld>
            <a:endParaRPr lang="nl-NL"/>
          </a:p>
        </p:txBody>
      </p:sp>
    </p:spTree>
    <p:extLst>
      <p:ext uri="{BB962C8B-B14F-4D97-AF65-F5344CB8AC3E}">
        <p14:creationId xmlns:p14="http://schemas.microsoft.com/office/powerpoint/2010/main" val="2077856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564CB2-7D59-415B-A226-1E29133A8910}"/>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359F2FC1-79F9-4DDA-8C5D-14DDB88CE894}"/>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073E5C4-6432-4BA2-B06C-9BF1B3383073}"/>
              </a:ext>
            </a:extLst>
          </p:cNvPr>
          <p:cNvSpPr>
            <a:spLocks noGrp="1"/>
          </p:cNvSpPr>
          <p:nvPr>
            <p:ph type="dt" sz="half" idx="10"/>
          </p:nvPr>
        </p:nvSpPr>
        <p:spPr/>
        <p:txBody>
          <a:bodyPr/>
          <a:lstStyle/>
          <a:p>
            <a:fld id="{8A6C2B68-7AE1-47A0-8AC0-DF191620D5BA}" type="datetimeFigureOut">
              <a:rPr lang="nl-NL" smtClean="0"/>
              <a:t>29-3-2021</a:t>
            </a:fld>
            <a:endParaRPr lang="nl-NL"/>
          </a:p>
        </p:txBody>
      </p:sp>
      <p:sp>
        <p:nvSpPr>
          <p:cNvPr id="5" name="Tijdelijke aanduiding voor voettekst 4">
            <a:extLst>
              <a:ext uri="{FF2B5EF4-FFF2-40B4-BE49-F238E27FC236}">
                <a16:creationId xmlns:a16="http://schemas.microsoft.com/office/drawing/2014/main" id="{EE0905B7-D395-4DEC-A5CA-320E242D0E5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12866A7-8748-4C84-8D55-8F5919DB6C94}"/>
              </a:ext>
            </a:extLst>
          </p:cNvPr>
          <p:cNvSpPr>
            <a:spLocks noGrp="1"/>
          </p:cNvSpPr>
          <p:nvPr>
            <p:ph type="sldNum" sz="quarter" idx="12"/>
          </p:nvPr>
        </p:nvSpPr>
        <p:spPr/>
        <p:txBody>
          <a:bodyPr/>
          <a:lstStyle/>
          <a:p>
            <a:fld id="{3FE36CE1-98C1-4FBB-8DB5-5A914626C28A}" type="slidenum">
              <a:rPr lang="nl-NL" smtClean="0"/>
              <a:t>‹nr.›</a:t>
            </a:fld>
            <a:endParaRPr lang="nl-NL"/>
          </a:p>
        </p:txBody>
      </p:sp>
    </p:spTree>
    <p:extLst>
      <p:ext uri="{BB962C8B-B14F-4D97-AF65-F5344CB8AC3E}">
        <p14:creationId xmlns:p14="http://schemas.microsoft.com/office/powerpoint/2010/main" val="3173162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7DCC0DFE-3D97-4ED6-B2EE-1A9E654D7D6F}"/>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1DDB083C-C614-42D6-8745-4777EA6A4736}"/>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282D33A-6502-4F94-B6CD-F1079F18F996}"/>
              </a:ext>
            </a:extLst>
          </p:cNvPr>
          <p:cNvSpPr>
            <a:spLocks noGrp="1"/>
          </p:cNvSpPr>
          <p:nvPr>
            <p:ph type="dt" sz="half" idx="10"/>
          </p:nvPr>
        </p:nvSpPr>
        <p:spPr/>
        <p:txBody>
          <a:bodyPr/>
          <a:lstStyle/>
          <a:p>
            <a:fld id="{8A6C2B68-7AE1-47A0-8AC0-DF191620D5BA}" type="datetimeFigureOut">
              <a:rPr lang="nl-NL" smtClean="0"/>
              <a:t>29-3-2021</a:t>
            </a:fld>
            <a:endParaRPr lang="nl-NL"/>
          </a:p>
        </p:txBody>
      </p:sp>
      <p:sp>
        <p:nvSpPr>
          <p:cNvPr id="5" name="Tijdelijke aanduiding voor voettekst 4">
            <a:extLst>
              <a:ext uri="{FF2B5EF4-FFF2-40B4-BE49-F238E27FC236}">
                <a16:creationId xmlns:a16="http://schemas.microsoft.com/office/drawing/2014/main" id="{7662E959-514C-4ACA-ABB4-9416D100BE4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1B0FBFD-5CA6-462C-9B86-FEC9BA99409E}"/>
              </a:ext>
            </a:extLst>
          </p:cNvPr>
          <p:cNvSpPr>
            <a:spLocks noGrp="1"/>
          </p:cNvSpPr>
          <p:nvPr>
            <p:ph type="sldNum" sz="quarter" idx="12"/>
          </p:nvPr>
        </p:nvSpPr>
        <p:spPr/>
        <p:txBody>
          <a:bodyPr/>
          <a:lstStyle/>
          <a:p>
            <a:fld id="{3FE36CE1-98C1-4FBB-8DB5-5A914626C28A}" type="slidenum">
              <a:rPr lang="nl-NL" smtClean="0"/>
              <a:t>‹nr.›</a:t>
            </a:fld>
            <a:endParaRPr lang="nl-NL"/>
          </a:p>
        </p:txBody>
      </p:sp>
    </p:spTree>
    <p:extLst>
      <p:ext uri="{BB962C8B-B14F-4D97-AF65-F5344CB8AC3E}">
        <p14:creationId xmlns:p14="http://schemas.microsoft.com/office/powerpoint/2010/main" val="2179319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118950-86D3-4695-8900-6F7E42E7997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9707D75-74A0-4FC7-BBB8-DFB17D69B741}"/>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AB88EED-B39D-4555-9D5C-5A7C00C3C68A}"/>
              </a:ext>
            </a:extLst>
          </p:cNvPr>
          <p:cNvSpPr>
            <a:spLocks noGrp="1"/>
          </p:cNvSpPr>
          <p:nvPr>
            <p:ph type="dt" sz="half" idx="10"/>
          </p:nvPr>
        </p:nvSpPr>
        <p:spPr/>
        <p:txBody>
          <a:bodyPr/>
          <a:lstStyle/>
          <a:p>
            <a:fld id="{8A6C2B68-7AE1-47A0-8AC0-DF191620D5BA}" type="datetimeFigureOut">
              <a:rPr lang="nl-NL" smtClean="0"/>
              <a:t>29-3-2021</a:t>
            </a:fld>
            <a:endParaRPr lang="nl-NL"/>
          </a:p>
        </p:txBody>
      </p:sp>
      <p:sp>
        <p:nvSpPr>
          <p:cNvPr id="5" name="Tijdelijke aanduiding voor voettekst 4">
            <a:extLst>
              <a:ext uri="{FF2B5EF4-FFF2-40B4-BE49-F238E27FC236}">
                <a16:creationId xmlns:a16="http://schemas.microsoft.com/office/drawing/2014/main" id="{FF46127A-7F0A-49FC-9543-999450C00AB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2CDB2AC-7423-41A0-8C16-C13CE3906E92}"/>
              </a:ext>
            </a:extLst>
          </p:cNvPr>
          <p:cNvSpPr>
            <a:spLocks noGrp="1"/>
          </p:cNvSpPr>
          <p:nvPr>
            <p:ph type="sldNum" sz="quarter" idx="12"/>
          </p:nvPr>
        </p:nvSpPr>
        <p:spPr/>
        <p:txBody>
          <a:bodyPr/>
          <a:lstStyle/>
          <a:p>
            <a:fld id="{3FE36CE1-98C1-4FBB-8DB5-5A914626C28A}" type="slidenum">
              <a:rPr lang="nl-NL" smtClean="0"/>
              <a:t>‹nr.›</a:t>
            </a:fld>
            <a:endParaRPr lang="nl-NL"/>
          </a:p>
        </p:txBody>
      </p:sp>
    </p:spTree>
    <p:extLst>
      <p:ext uri="{BB962C8B-B14F-4D97-AF65-F5344CB8AC3E}">
        <p14:creationId xmlns:p14="http://schemas.microsoft.com/office/powerpoint/2010/main" val="3520654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F482E6-815B-42B8-9350-5E6D1076CF50}"/>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8AF13705-D10B-439B-AEB2-7620175399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E64FE912-FEAD-496E-BC0E-556290F0A61B}"/>
              </a:ext>
            </a:extLst>
          </p:cNvPr>
          <p:cNvSpPr>
            <a:spLocks noGrp="1"/>
          </p:cNvSpPr>
          <p:nvPr>
            <p:ph type="dt" sz="half" idx="10"/>
          </p:nvPr>
        </p:nvSpPr>
        <p:spPr/>
        <p:txBody>
          <a:bodyPr/>
          <a:lstStyle/>
          <a:p>
            <a:fld id="{8A6C2B68-7AE1-47A0-8AC0-DF191620D5BA}" type="datetimeFigureOut">
              <a:rPr lang="nl-NL" smtClean="0"/>
              <a:t>29-3-2021</a:t>
            </a:fld>
            <a:endParaRPr lang="nl-NL"/>
          </a:p>
        </p:txBody>
      </p:sp>
      <p:sp>
        <p:nvSpPr>
          <p:cNvPr id="5" name="Tijdelijke aanduiding voor voettekst 4">
            <a:extLst>
              <a:ext uri="{FF2B5EF4-FFF2-40B4-BE49-F238E27FC236}">
                <a16:creationId xmlns:a16="http://schemas.microsoft.com/office/drawing/2014/main" id="{89BEA48E-12D1-443D-BA2D-91C2A6AC4B6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C2E6917-1090-4945-98BF-7273092D3F7A}"/>
              </a:ext>
            </a:extLst>
          </p:cNvPr>
          <p:cNvSpPr>
            <a:spLocks noGrp="1"/>
          </p:cNvSpPr>
          <p:nvPr>
            <p:ph type="sldNum" sz="quarter" idx="12"/>
          </p:nvPr>
        </p:nvSpPr>
        <p:spPr/>
        <p:txBody>
          <a:bodyPr/>
          <a:lstStyle/>
          <a:p>
            <a:fld id="{3FE36CE1-98C1-4FBB-8DB5-5A914626C28A}" type="slidenum">
              <a:rPr lang="nl-NL" smtClean="0"/>
              <a:t>‹nr.›</a:t>
            </a:fld>
            <a:endParaRPr lang="nl-NL"/>
          </a:p>
        </p:txBody>
      </p:sp>
    </p:spTree>
    <p:extLst>
      <p:ext uri="{BB962C8B-B14F-4D97-AF65-F5344CB8AC3E}">
        <p14:creationId xmlns:p14="http://schemas.microsoft.com/office/powerpoint/2010/main" val="2729961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D0A7C7-0C78-4653-B8C4-75860D1185C4}"/>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6104B73-2ACE-48BE-B0FD-7E7F6C080200}"/>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5EFC0E57-D0C1-4B27-A74E-C25187ED92B0}"/>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EA5FED90-A009-493C-B3ED-C259D9DDAF5A}"/>
              </a:ext>
            </a:extLst>
          </p:cNvPr>
          <p:cNvSpPr>
            <a:spLocks noGrp="1"/>
          </p:cNvSpPr>
          <p:nvPr>
            <p:ph type="dt" sz="half" idx="10"/>
          </p:nvPr>
        </p:nvSpPr>
        <p:spPr/>
        <p:txBody>
          <a:bodyPr/>
          <a:lstStyle/>
          <a:p>
            <a:fld id="{8A6C2B68-7AE1-47A0-8AC0-DF191620D5BA}" type="datetimeFigureOut">
              <a:rPr lang="nl-NL" smtClean="0"/>
              <a:t>29-3-2021</a:t>
            </a:fld>
            <a:endParaRPr lang="nl-NL"/>
          </a:p>
        </p:txBody>
      </p:sp>
      <p:sp>
        <p:nvSpPr>
          <p:cNvPr id="6" name="Tijdelijke aanduiding voor voettekst 5">
            <a:extLst>
              <a:ext uri="{FF2B5EF4-FFF2-40B4-BE49-F238E27FC236}">
                <a16:creationId xmlns:a16="http://schemas.microsoft.com/office/drawing/2014/main" id="{27377964-BC01-4A28-8BAB-AC21EAFE008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38B3349-BB08-4531-91B3-D87D2955AF8E}"/>
              </a:ext>
            </a:extLst>
          </p:cNvPr>
          <p:cNvSpPr>
            <a:spLocks noGrp="1"/>
          </p:cNvSpPr>
          <p:nvPr>
            <p:ph type="sldNum" sz="quarter" idx="12"/>
          </p:nvPr>
        </p:nvSpPr>
        <p:spPr/>
        <p:txBody>
          <a:bodyPr/>
          <a:lstStyle/>
          <a:p>
            <a:fld id="{3FE36CE1-98C1-4FBB-8DB5-5A914626C28A}" type="slidenum">
              <a:rPr lang="nl-NL" smtClean="0"/>
              <a:t>‹nr.›</a:t>
            </a:fld>
            <a:endParaRPr lang="nl-NL"/>
          </a:p>
        </p:txBody>
      </p:sp>
    </p:spTree>
    <p:extLst>
      <p:ext uri="{BB962C8B-B14F-4D97-AF65-F5344CB8AC3E}">
        <p14:creationId xmlns:p14="http://schemas.microsoft.com/office/powerpoint/2010/main" val="2417199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577E67-8F22-431D-B6EA-0492EAAFB21D}"/>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42601312-F5F2-4CE8-B7F9-F53685C255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6A9F98F8-DCA8-4A36-ABE1-D6CACC44B114}"/>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A27CE1FF-CA32-457D-BC81-5AF7A94766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E6F7EAC1-0DC3-42B5-968C-FC5157A3D1FC}"/>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B79808C1-B896-42EC-92EB-94F8A43ACFB5}"/>
              </a:ext>
            </a:extLst>
          </p:cNvPr>
          <p:cNvSpPr>
            <a:spLocks noGrp="1"/>
          </p:cNvSpPr>
          <p:nvPr>
            <p:ph type="dt" sz="half" idx="10"/>
          </p:nvPr>
        </p:nvSpPr>
        <p:spPr/>
        <p:txBody>
          <a:bodyPr/>
          <a:lstStyle/>
          <a:p>
            <a:fld id="{8A6C2B68-7AE1-47A0-8AC0-DF191620D5BA}" type="datetimeFigureOut">
              <a:rPr lang="nl-NL" smtClean="0"/>
              <a:t>29-3-2021</a:t>
            </a:fld>
            <a:endParaRPr lang="nl-NL"/>
          </a:p>
        </p:txBody>
      </p:sp>
      <p:sp>
        <p:nvSpPr>
          <p:cNvPr id="8" name="Tijdelijke aanduiding voor voettekst 7">
            <a:extLst>
              <a:ext uri="{FF2B5EF4-FFF2-40B4-BE49-F238E27FC236}">
                <a16:creationId xmlns:a16="http://schemas.microsoft.com/office/drawing/2014/main" id="{885D42C2-AA06-4864-876A-6366CE7C408E}"/>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407CDE6D-A97F-47CB-9177-F26CC1E79EC8}"/>
              </a:ext>
            </a:extLst>
          </p:cNvPr>
          <p:cNvSpPr>
            <a:spLocks noGrp="1"/>
          </p:cNvSpPr>
          <p:nvPr>
            <p:ph type="sldNum" sz="quarter" idx="12"/>
          </p:nvPr>
        </p:nvSpPr>
        <p:spPr/>
        <p:txBody>
          <a:bodyPr/>
          <a:lstStyle/>
          <a:p>
            <a:fld id="{3FE36CE1-98C1-4FBB-8DB5-5A914626C28A}" type="slidenum">
              <a:rPr lang="nl-NL" smtClean="0"/>
              <a:t>‹nr.›</a:t>
            </a:fld>
            <a:endParaRPr lang="nl-NL"/>
          </a:p>
        </p:txBody>
      </p:sp>
    </p:spTree>
    <p:extLst>
      <p:ext uri="{BB962C8B-B14F-4D97-AF65-F5344CB8AC3E}">
        <p14:creationId xmlns:p14="http://schemas.microsoft.com/office/powerpoint/2010/main" val="551819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E09220-C3FA-40C9-8BA4-5756FC5D42A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CFD99055-4B24-431C-B2B9-E98B2874B39C}"/>
              </a:ext>
            </a:extLst>
          </p:cNvPr>
          <p:cNvSpPr>
            <a:spLocks noGrp="1"/>
          </p:cNvSpPr>
          <p:nvPr>
            <p:ph type="dt" sz="half" idx="10"/>
          </p:nvPr>
        </p:nvSpPr>
        <p:spPr/>
        <p:txBody>
          <a:bodyPr/>
          <a:lstStyle/>
          <a:p>
            <a:fld id="{8A6C2B68-7AE1-47A0-8AC0-DF191620D5BA}" type="datetimeFigureOut">
              <a:rPr lang="nl-NL" smtClean="0"/>
              <a:t>29-3-2021</a:t>
            </a:fld>
            <a:endParaRPr lang="nl-NL"/>
          </a:p>
        </p:txBody>
      </p:sp>
      <p:sp>
        <p:nvSpPr>
          <p:cNvPr id="4" name="Tijdelijke aanduiding voor voettekst 3">
            <a:extLst>
              <a:ext uri="{FF2B5EF4-FFF2-40B4-BE49-F238E27FC236}">
                <a16:creationId xmlns:a16="http://schemas.microsoft.com/office/drawing/2014/main" id="{32F4C8D1-4C9C-4599-AB10-96D605641EF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EF9C5810-386C-487C-BEB3-657FE1DC53A0}"/>
              </a:ext>
            </a:extLst>
          </p:cNvPr>
          <p:cNvSpPr>
            <a:spLocks noGrp="1"/>
          </p:cNvSpPr>
          <p:nvPr>
            <p:ph type="sldNum" sz="quarter" idx="12"/>
          </p:nvPr>
        </p:nvSpPr>
        <p:spPr/>
        <p:txBody>
          <a:bodyPr/>
          <a:lstStyle/>
          <a:p>
            <a:fld id="{3FE36CE1-98C1-4FBB-8DB5-5A914626C28A}" type="slidenum">
              <a:rPr lang="nl-NL" smtClean="0"/>
              <a:t>‹nr.›</a:t>
            </a:fld>
            <a:endParaRPr lang="nl-NL"/>
          </a:p>
        </p:txBody>
      </p:sp>
    </p:spTree>
    <p:extLst>
      <p:ext uri="{BB962C8B-B14F-4D97-AF65-F5344CB8AC3E}">
        <p14:creationId xmlns:p14="http://schemas.microsoft.com/office/powerpoint/2010/main" val="3696787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AF3384D-4D0C-4C8F-B0A7-B23FBB75C67D}"/>
              </a:ext>
            </a:extLst>
          </p:cNvPr>
          <p:cNvSpPr>
            <a:spLocks noGrp="1"/>
          </p:cNvSpPr>
          <p:nvPr>
            <p:ph type="dt" sz="half" idx="10"/>
          </p:nvPr>
        </p:nvSpPr>
        <p:spPr/>
        <p:txBody>
          <a:bodyPr/>
          <a:lstStyle/>
          <a:p>
            <a:fld id="{8A6C2B68-7AE1-47A0-8AC0-DF191620D5BA}" type="datetimeFigureOut">
              <a:rPr lang="nl-NL" smtClean="0"/>
              <a:t>29-3-2021</a:t>
            </a:fld>
            <a:endParaRPr lang="nl-NL"/>
          </a:p>
        </p:txBody>
      </p:sp>
      <p:sp>
        <p:nvSpPr>
          <p:cNvPr id="3" name="Tijdelijke aanduiding voor voettekst 2">
            <a:extLst>
              <a:ext uri="{FF2B5EF4-FFF2-40B4-BE49-F238E27FC236}">
                <a16:creationId xmlns:a16="http://schemas.microsoft.com/office/drawing/2014/main" id="{784AFE78-1EA6-4F53-ABF0-080CC5A145F9}"/>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973C920-9F32-4526-BA77-FE21E77C0317}"/>
              </a:ext>
            </a:extLst>
          </p:cNvPr>
          <p:cNvSpPr>
            <a:spLocks noGrp="1"/>
          </p:cNvSpPr>
          <p:nvPr>
            <p:ph type="sldNum" sz="quarter" idx="12"/>
          </p:nvPr>
        </p:nvSpPr>
        <p:spPr/>
        <p:txBody>
          <a:bodyPr/>
          <a:lstStyle/>
          <a:p>
            <a:fld id="{3FE36CE1-98C1-4FBB-8DB5-5A914626C28A}" type="slidenum">
              <a:rPr lang="nl-NL" smtClean="0"/>
              <a:t>‹nr.›</a:t>
            </a:fld>
            <a:endParaRPr lang="nl-NL"/>
          </a:p>
        </p:txBody>
      </p:sp>
    </p:spTree>
    <p:extLst>
      <p:ext uri="{BB962C8B-B14F-4D97-AF65-F5344CB8AC3E}">
        <p14:creationId xmlns:p14="http://schemas.microsoft.com/office/powerpoint/2010/main" val="2381098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F82840-B196-4ED0-8DF4-634ECBC0B5A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7F252753-E9CC-4CE6-A830-589570FCE0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4D61A0CD-3516-4216-A9AA-142F733528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C9615E57-A173-4FAB-B5D5-0EC955CC4DD2}"/>
              </a:ext>
            </a:extLst>
          </p:cNvPr>
          <p:cNvSpPr>
            <a:spLocks noGrp="1"/>
          </p:cNvSpPr>
          <p:nvPr>
            <p:ph type="dt" sz="half" idx="10"/>
          </p:nvPr>
        </p:nvSpPr>
        <p:spPr/>
        <p:txBody>
          <a:bodyPr/>
          <a:lstStyle/>
          <a:p>
            <a:fld id="{8A6C2B68-7AE1-47A0-8AC0-DF191620D5BA}" type="datetimeFigureOut">
              <a:rPr lang="nl-NL" smtClean="0"/>
              <a:t>29-3-2021</a:t>
            </a:fld>
            <a:endParaRPr lang="nl-NL"/>
          </a:p>
        </p:txBody>
      </p:sp>
      <p:sp>
        <p:nvSpPr>
          <p:cNvPr id="6" name="Tijdelijke aanduiding voor voettekst 5">
            <a:extLst>
              <a:ext uri="{FF2B5EF4-FFF2-40B4-BE49-F238E27FC236}">
                <a16:creationId xmlns:a16="http://schemas.microsoft.com/office/drawing/2014/main" id="{52B15C01-D939-4EBE-A197-D917B0428A4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38699DC-9FEA-4529-ABE7-9B554BCDA5AC}"/>
              </a:ext>
            </a:extLst>
          </p:cNvPr>
          <p:cNvSpPr>
            <a:spLocks noGrp="1"/>
          </p:cNvSpPr>
          <p:nvPr>
            <p:ph type="sldNum" sz="quarter" idx="12"/>
          </p:nvPr>
        </p:nvSpPr>
        <p:spPr/>
        <p:txBody>
          <a:bodyPr/>
          <a:lstStyle/>
          <a:p>
            <a:fld id="{3FE36CE1-98C1-4FBB-8DB5-5A914626C28A}" type="slidenum">
              <a:rPr lang="nl-NL" smtClean="0"/>
              <a:t>‹nr.›</a:t>
            </a:fld>
            <a:endParaRPr lang="nl-NL"/>
          </a:p>
        </p:txBody>
      </p:sp>
    </p:spTree>
    <p:extLst>
      <p:ext uri="{BB962C8B-B14F-4D97-AF65-F5344CB8AC3E}">
        <p14:creationId xmlns:p14="http://schemas.microsoft.com/office/powerpoint/2010/main" val="3036208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43679F-6177-420A-8D56-F96180AC4ED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584B73BA-DC22-4DB9-87CA-66DF2C3B6F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1DC4BF1C-B23C-4FCD-B717-3D13F92A7B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8974ABF7-DFA1-477A-AAFC-AFE8CD24B520}"/>
              </a:ext>
            </a:extLst>
          </p:cNvPr>
          <p:cNvSpPr>
            <a:spLocks noGrp="1"/>
          </p:cNvSpPr>
          <p:nvPr>
            <p:ph type="dt" sz="half" idx="10"/>
          </p:nvPr>
        </p:nvSpPr>
        <p:spPr/>
        <p:txBody>
          <a:bodyPr/>
          <a:lstStyle/>
          <a:p>
            <a:fld id="{8A6C2B68-7AE1-47A0-8AC0-DF191620D5BA}" type="datetimeFigureOut">
              <a:rPr lang="nl-NL" smtClean="0"/>
              <a:t>29-3-2021</a:t>
            </a:fld>
            <a:endParaRPr lang="nl-NL"/>
          </a:p>
        </p:txBody>
      </p:sp>
      <p:sp>
        <p:nvSpPr>
          <p:cNvPr id="6" name="Tijdelijke aanduiding voor voettekst 5">
            <a:extLst>
              <a:ext uri="{FF2B5EF4-FFF2-40B4-BE49-F238E27FC236}">
                <a16:creationId xmlns:a16="http://schemas.microsoft.com/office/drawing/2014/main" id="{C6576C8E-87E6-44C3-9F77-0F5A9DC104D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1A1B17C-C875-4DDC-9242-84FAF4509B07}"/>
              </a:ext>
            </a:extLst>
          </p:cNvPr>
          <p:cNvSpPr>
            <a:spLocks noGrp="1"/>
          </p:cNvSpPr>
          <p:nvPr>
            <p:ph type="sldNum" sz="quarter" idx="12"/>
          </p:nvPr>
        </p:nvSpPr>
        <p:spPr/>
        <p:txBody>
          <a:bodyPr/>
          <a:lstStyle/>
          <a:p>
            <a:fld id="{3FE36CE1-98C1-4FBB-8DB5-5A914626C28A}" type="slidenum">
              <a:rPr lang="nl-NL" smtClean="0"/>
              <a:t>‹nr.›</a:t>
            </a:fld>
            <a:endParaRPr lang="nl-NL"/>
          </a:p>
        </p:txBody>
      </p:sp>
    </p:spTree>
    <p:extLst>
      <p:ext uri="{BB962C8B-B14F-4D97-AF65-F5344CB8AC3E}">
        <p14:creationId xmlns:p14="http://schemas.microsoft.com/office/powerpoint/2010/main" val="2661729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DBCA941E-8D25-4DB9-BE5B-43765E73E9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E1C91EB8-A339-416C-B7D0-3603589E45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565AE3B-872C-456D-B5B0-3FA597A2C6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6C2B68-7AE1-47A0-8AC0-DF191620D5BA}" type="datetimeFigureOut">
              <a:rPr lang="nl-NL" smtClean="0"/>
              <a:t>29-3-2021</a:t>
            </a:fld>
            <a:endParaRPr lang="nl-NL"/>
          </a:p>
        </p:txBody>
      </p:sp>
      <p:sp>
        <p:nvSpPr>
          <p:cNvPr id="5" name="Tijdelijke aanduiding voor voettekst 4">
            <a:extLst>
              <a:ext uri="{FF2B5EF4-FFF2-40B4-BE49-F238E27FC236}">
                <a16:creationId xmlns:a16="http://schemas.microsoft.com/office/drawing/2014/main" id="{1A82D97F-89CE-44FC-A67B-504ED9839B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7347EF79-B2FE-4367-878D-B77AADC175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E36CE1-98C1-4FBB-8DB5-5A914626C28A}" type="slidenum">
              <a:rPr lang="nl-NL" smtClean="0"/>
              <a:t>‹nr.›</a:t>
            </a:fld>
            <a:endParaRPr lang="nl-NL"/>
          </a:p>
        </p:txBody>
      </p:sp>
    </p:spTree>
    <p:extLst>
      <p:ext uri="{BB962C8B-B14F-4D97-AF65-F5344CB8AC3E}">
        <p14:creationId xmlns:p14="http://schemas.microsoft.com/office/powerpoint/2010/main" val="2625036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E5DB3B-0850-421D-84C5-1623D0285C33}"/>
              </a:ext>
            </a:extLst>
          </p:cNvPr>
          <p:cNvSpPr>
            <a:spLocks noGrp="1"/>
          </p:cNvSpPr>
          <p:nvPr>
            <p:ph type="ctrTitle"/>
          </p:nvPr>
        </p:nvSpPr>
        <p:spPr/>
        <p:txBody>
          <a:bodyPr/>
          <a:lstStyle/>
          <a:p>
            <a:r>
              <a:rPr lang="nl-NL" dirty="0"/>
              <a:t>Marketing en promotie van het product</a:t>
            </a:r>
          </a:p>
        </p:txBody>
      </p:sp>
      <p:sp>
        <p:nvSpPr>
          <p:cNvPr id="3" name="Ondertitel 2">
            <a:extLst>
              <a:ext uri="{FF2B5EF4-FFF2-40B4-BE49-F238E27FC236}">
                <a16:creationId xmlns:a16="http://schemas.microsoft.com/office/drawing/2014/main" id="{BBA82887-5CD0-4777-94F3-3BB44CAA6A43}"/>
              </a:ext>
            </a:extLst>
          </p:cNvPr>
          <p:cNvSpPr>
            <a:spLocks noGrp="1"/>
          </p:cNvSpPr>
          <p:nvPr>
            <p:ph type="subTitle" idx="1"/>
          </p:nvPr>
        </p:nvSpPr>
        <p:spPr/>
        <p:txBody>
          <a:bodyPr/>
          <a:lstStyle/>
          <a:p>
            <a:r>
              <a:rPr lang="nl-NL" dirty="0"/>
              <a:t>Periode 16</a:t>
            </a:r>
          </a:p>
          <a:p>
            <a:endParaRPr lang="nl-NL" dirty="0"/>
          </a:p>
        </p:txBody>
      </p:sp>
      <p:pic>
        <p:nvPicPr>
          <p:cNvPr id="5" name="Afbeelding 4">
            <a:extLst>
              <a:ext uri="{FF2B5EF4-FFF2-40B4-BE49-F238E27FC236}">
                <a16:creationId xmlns:a16="http://schemas.microsoft.com/office/drawing/2014/main" id="{A2703CFF-7C88-4670-9649-3025621F694C}"/>
              </a:ext>
            </a:extLst>
          </p:cNvPr>
          <p:cNvPicPr>
            <a:picLocks noChangeAspect="1"/>
          </p:cNvPicPr>
          <p:nvPr/>
        </p:nvPicPr>
        <p:blipFill>
          <a:blip r:embed="rId2"/>
          <a:stretch>
            <a:fillRect/>
          </a:stretch>
        </p:blipFill>
        <p:spPr>
          <a:xfrm>
            <a:off x="9731575" y="2956753"/>
            <a:ext cx="2302589" cy="833369"/>
          </a:xfrm>
          <a:prstGeom prst="rect">
            <a:avLst/>
          </a:prstGeom>
        </p:spPr>
      </p:pic>
      <p:pic>
        <p:nvPicPr>
          <p:cNvPr id="6" name="Afbeelding 5">
            <a:extLst>
              <a:ext uri="{FF2B5EF4-FFF2-40B4-BE49-F238E27FC236}">
                <a16:creationId xmlns:a16="http://schemas.microsoft.com/office/drawing/2014/main" id="{D9059348-2DA7-42B5-B86A-25E8125364A9}"/>
              </a:ext>
            </a:extLst>
          </p:cNvPr>
          <p:cNvPicPr>
            <a:picLocks noChangeAspect="1"/>
          </p:cNvPicPr>
          <p:nvPr/>
        </p:nvPicPr>
        <p:blipFill>
          <a:blip r:embed="rId3"/>
          <a:stretch>
            <a:fillRect/>
          </a:stretch>
        </p:blipFill>
        <p:spPr>
          <a:xfrm>
            <a:off x="3186112" y="4429022"/>
            <a:ext cx="5819775" cy="1476375"/>
          </a:xfrm>
          <a:prstGeom prst="rect">
            <a:avLst/>
          </a:prstGeom>
        </p:spPr>
      </p:pic>
    </p:spTree>
    <p:extLst>
      <p:ext uri="{BB962C8B-B14F-4D97-AF65-F5344CB8AC3E}">
        <p14:creationId xmlns:p14="http://schemas.microsoft.com/office/powerpoint/2010/main" val="4015528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97535E-C190-4C91-A737-3390980E6056}"/>
              </a:ext>
            </a:extLst>
          </p:cNvPr>
          <p:cNvSpPr>
            <a:spLocks noGrp="1"/>
          </p:cNvSpPr>
          <p:nvPr>
            <p:ph type="title"/>
          </p:nvPr>
        </p:nvSpPr>
        <p:spPr/>
        <p:txBody>
          <a:bodyPr/>
          <a:lstStyle/>
          <a:p>
            <a:r>
              <a:rPr lang="nl-NL" dirty="0"/>
              <a:t>Les 3:Category Management</a:t>
            </a:r>
          </a:p>
        </p:txBody>
      </p:sp>
      <p:pic>
        <p:nvPicPr>
          <p:cNvPr id="7" name="Afbeelding 6">
            <a:extLst>
              <a:ext uri="{FF2B5EF4-FFF2-40B4-BE49-F238E27FC236}">
                <a16:creationId xmlns:a16="http://schemas.microsoft.com/office/drawing/2014/main" id="{B1BF6EAD-E62B-46A4-A8EF-15765F408728}"/>
              </a:ext>
            </a:extLst>
          </p:cNvPr>
          <p:cNvPicPr>
            <a:picLocks noChangeAspect="1"/>
          </p:cNvPicPr>
          <p:nvPr/>
        </p:nvPicPr>
        <p:blipFill>
          <a:blip r:embed="rId2"/>
          <a:stretch>
            <a:fillRect/>
          </a:stretch>
        </p:blipFill>
        <p:spPr>
          <a:xfrm>
            <a:off x="9731575" y="2956753"/>
            <a:ext cx="2302589" cy="833369"/>
          </a:xfrm>
          <a:prstGeom prst="rect">
            <a:avLst/>
          </a:prstGeom>
        </p:spPr>
      </p:pic>
      <p:sp>
        <p:nvSpPr>
          <p:cNvPr id="5" name="Tijdelijke aanduiding voor inhoud 4">
            <a:extLst>
              <a:ext uri="{FF2B5EF4-FFF2-40B4-BE49-F238E27FC236}">
                <a16:creationId xmlns:a16="http://schemas.microsoft.com/office/drawing/2014/main" id="{928A3BCA-CBE0-4213-A7DB-2DDDD2B05AB4}"/>
              </a:ext>
            </a:extLst>
          </p:cNvPr>
          <p:cNvSpPr>
            <a:spLocks noGrp="1"/>
          </p:cNvSpPr>
          <p:nvPr>
            <p:ph idx="1"/>
          </p:nvPr>
        </p:nvSpPr>
        <p:spPr>
          <a:xfrm>
            <a:off x="838200" y="1825625"/>
            <a:ext cx="8787357" cy="4351338"/>
          </a:xfrm>
        </p:spPr>
        <p:txBody>
          <a:bodyPr>
            <a:normAutofit/>
          </a:bodyPr>
          <a:lstStyle/>
          <a:p>
            <a:r>
              <a:rPr lang="nl-NL" sz="2400" dirty="0"/>
              <a:t>Opdracht</a:t>
            </a:r>
          </a:p>
          <a:p>
            <a:r>
              <a:rPr lang="nl-NL" sz="2400" dirty="0"/>
              <a:t>Kies een belangrijkgewas van je BPV bedrijf</a:t>
            </a:r>
          </a:p>
          <a:p>
            <a:r>
              <a:rPr lang="nl-NL" sz="2400" dirty="0"/>
              <a:t>Kies een type </a:t>
            </a:r>
            <a:r>
              <a:rPr lang="nl-NL" sz="2400" dirty="0" err="1"/>
              <a:t>retail</a:t>
            </a:r>
            <a:r>
              <a:rPr lang="nl-NL" sz="2400" dirty="0"/>
              <a:t> organisatie  </a:t>
            </a:r>
            <a:r>
              <a:rPr lang="nl-NL" sz="2400" dirty="0" err="1"/>
              <a:t>bijv</a:t>
            </a:r>
            <a:r>
              <a:rPr lang="nl-NL" sz="2400" dirty="0"/>
              <a:t> bouwmarkt, supermarkt, bloemist, tuincentrum, horecagroothandel</a:t>
            </a:r>
          </a:p>
          <a:p>
            <a:r>
              <a:rPr lang="nl-NL" sz="2400" dirty="0"/>
              <a:t>Behandel de 4 vragen als producent van dia 5</a:t>
            </a:r>
          </a:p>
          <a:p>
            <a:r>
              <a:rPr lang="nl-NL" sz="2400" dirty="0"/>
              <a:t>Maak een 8 stappen plan</a:t>
            </a:r>
          </a:p>
          <a:p>
            <a:r>
              <a:rPr lang="nl-NL" sz="2400" dirty="0"/>
              <a:t>Wat voor soort relatie ga je aan met je retailer</a:t>
            </a:r>
          </a:p>
          <a:p>
            <a:endParaRPr lang="nl-NL" sz="2400" dirty="0"/>
          </a:p>
          <a:p>
            <a:endParaRPr lang="nl-NL" dirty="0"/>
          </a:p>
        </p:txBody>
      </p:sp>
      <p:pic>
        <p:nvPicPr>
          <p:cNvPr id="3" name="Afbeelding 2">
            <a:extLst>
              <a:ext uri="{FF2B5EF4-FFF2-40B4-BE49-F238E27FC236}">
                <a16:creationId xmlns:a16="http://schemas.microsoft.com/office/drawing/2014/main" id="{3CCB25E8-C7E2-49E3-8817-35855712B07E}"/>
              </a:ext>
            </a:extLst>
          </p:cNvPr>
          <p:cNvPicPr>
            <a:picLocks noChangeAspect="1"/>
          </p:cNvPicPr>
          <p:nvPr/>
        </p:nvPicPr>
        <p:blipFill>
          <a:blip r:embed="rId3"/>
          <a:stretch>
            <a:fillRect/>
          </a:stretch>
        </p:blipFill>
        <p:spPr>
          <a:xfrm>
            <a:off x="7050558" y="3925059"/>
            <a:ext cx="4891078" cy="2567816"/>
          </a:xfrm>
          <a:prstGeom prst="rect">
            <a:avLst/>
          </a:prstGeom>
        </p:spPr>
      </p:pic>
    </p:spTree>
    <p:extLst>
      <p:ext uri="{BB962C8B-B14F-4D97-AF65-F5344CB8AC3E}">
        <p14:creationId xmlns:p14="http://schemas.microsoft.com/office/powerpoint/2010/main" val="95733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97535E-C190-4C91-A737-3390980E6056}"/>
              </a:ext>
            </a:extLst>
          </p:cNvPr>
          <p:cNvSpPr>
            <a:spLocks noGrp="1"/>
          </p:cNvSpPr>
          <p:nvPr>
            <p:ph type="title"/>
          </p:nvPr>
        </p:nvSpPr>
        <p:spPr/>
        <p:txBody>
          <a:bodyPr/>
          <a:lstStyle/>
          <a:p>
            <a:r>
              <a:rPr lang="nl-NL" dirty="0"/>
              <a:t>Lesprogramma</a:t>
            </a:r>
          </a:p>
        </p:txBody>
      </p:sp>
      <p:sp>
        <p:nvSpPr>
          <p:cNvPr id="6" name="Tijdelijke aanduiding voor inhoud 5">
            <a:extLst>
              <a:ext uri="{FF2B5EF4-FFF2-40B4-BE49-F238E27FC236}">
                <a16:creationId xmlns:a16="http://schemas.microsoft.com/office/drawing/2014/main" id="{6E19CDB8-2BC7-40DF-ADE2-BB851071AEE7}"/>
              </a:ext>
            </a:extLst>
          </p:cNvPr>
          <p:cNvSpPr>
            <a:spLocks noGrp="1"/>
          </p:cNvSpPr>
          <p:nvPr>
            <p:ph idx="1"/>
          </p:nvPr>
        </p:nvSpPr>
        <p:spPr/>
        <p:txBody>
          <a:bodyPr/>
          <a:lstStyle/>
          <a:p>
            <a:pPr marL="0" indent="0">
              <a:buNone/>
            </a:pPr>
            <a:r>
              <a:rPr lang="nl-NL" dirty="0"/>
              <a:t>Les 1: introductie module: </a:t>
            </a:r>
            <a:r>
              <a:rPr lang="nl-NL" dirty="0" err="1"/>
              <a:t>versmarketing</a:t>
            </a:r>
            <a:endParaRPr lang="nl-NL" dirty="0"/>
          </a:p>
          <a:p>
            <a:pPr marL="0" indent="0">
              <a:buNone/>
            </a:pPr>
            <a:r>
              <a:rPr lang="nl-NL" dirty="0"/>
              <a:t>Les 2:	storytelling eigen product</a:t>
            </a:r>
          </a:p>
          <a:p>
            <a:pPr marL="0" indent="0">
              <a:buNone/>
            </a:pPr>
            <a:r>
              <a:rPr lang="nl-NL" dirty="0"/>
              <a:t>Les 3: </a:t>
            </a:r>
            <a:r>
              <a:rPr lang="nl-NL" dirty="0" err="1"/>
              <a:t>category</a:t>
            </a:r>
            <a:r>
              <a:rPr lang="nl-NL" dirty="0"/>
              <a:t> management</a:t>
            </a:r>
          </a:p>
          <a:p>
            <a:pPr marL="0" indent="0">
              <a:buNone/>
            </a:pPr>
            <a:r>
              <a:rPr lang="nl-NL" dirty="0"/>
              <a:t>Les 4: new media</a:t>
            </a:r>
          </a:p>
          <a:p>
            <a:pPr marL="0" indent="0">
              <a:buNone/>
            </a:pPr>
            <a:r>
              <a:rPr lang="nl-NL" dirty="0"/>
              <a:t>Les 5:	e-commerce</a:t>
            </a:r>
          </a:p>
          <a:p>
            <a:pPr marL="0" indent="0">
              <a:buNone/>
            </a:pPr>
            <a:r>
              <a:rPr lang="nl-NL" dirty="0"/>
              <a:t>Les 6: marketingplan</a:t>
            </a:r>
          </a:p>
          <a:p>
            <a:pPr marL="0" indent="0">
              <a:buNone/>
            </a:pPr>
            <a:r>
              <a:rPr lang="nl-NL" dirty="0"/>
              <a:t>Les 7: marketingplan</a:t>
            </a:r>
          </a:p>
          <a:p>
            <a:pPr marL="0" indent="0">
              <a:buNone/>
            </a:pPr>
            <a:r>
              <a:rPr lang="nl-NL" dirty="0"/>
              <a:t>Les 8: presentaties</a:t>
            </a:r>
          </a:p>
          <a:p>
            <a:endParaRPr lang="nl-NL" dirty="0"/>
          </a:p>
        </p:txBody>
      </p:sp>
      <p:pic>
        <p:nvPicPr>
          <p:cNvPr id="7" name="Afbeelding 6">
            <a:extLst>
              <a:ext uri="{FF2B5EF4-FFF2-40B4-BE49-F238E27FC236}">
                <a16:creationId xmlns:a16="http://schemas.microsoft.com/office/drawing/2014/main" id="{B1BF6EAD-E62B-46A4-A8EF-15765F408728}"/>
              </a:ext>
            </a:extLst>
          </p:cNvPr>
          <p:cNvPicPr>
            <a:picLocks noChangeAspect="1"/>
          </p:cNvPicPr>
          <p:nvPr/>
        </p:nvPicPr>
        <p:blipFill>
          <a:blip r:embed="rId2"/>
          <a:stretch>
            <a:fillRect/>
          </a:stretch>
        </p:blipFill>
        <p:spPr>
          <a:xfrm>
            <a:off x="9731575" y="2956753"/>
            <a:ext cx="2302589" cy="833369"/>
          </a:xfrm>
          <a:prstGeom prst="rect">
            <a:avLst/>
          </a:prstGeom>
        </p:spPr>
      </p:pic>
      <p:pic>
        <p:nvPicPr>
          <p:cNvPr id="8" name="Afbeelding 7">
            <a:extLst>
              <a:ext uri="{FF2B5EF4-FFF2-40B4-BE49-F238E27FC236}">
                <a16:creationId xmlns:a16="http://schemas.microsoft.com/office/drawing/2014/main" id="{6A9A18D0-FEE5-4DE1-BB80-BCD657F1F48E}"/>
              </a:ext>
            </a:extLst>
          </p:cNvPr>
          <p:cNvPicPr>
            <a:picLocks noChangeAspect="1"/>
          </p:cNvPicPr>
          <p:nvPr/>
        </p:nvPicPr>
        <p:blipFill>
          <a:blip r:embed="rId3"/>
          <a:stretch>
            <a:fillRect/>
          </a:stretch>
        </p:blipFill>
        <p:spPr>
          <a:xfrm>
            <a:off x="7195930" y="365125"/>
            <a:ext cx="4292969" cy="2414795"/>
          </a:xfrm>
          <a:prstGeom prst="rect">
            <a:avLst/>
          </a:prstGeom>
        </p:spPr>
      </p:pic>
    </p:spTree>
    <p:extLst>
      <p:ext uri="{BB962C8B-B14F-4D97-AF65-F5344CB8AC3E}">
        <p14:creationId xmlns:p14="http://schemas.microsoft.com/office/powerpoint/2010/main" val="2534768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97535E-C190-4C91-A737-3390980E6056}"/>
              </a:ext>
            </a:extLst>
          </p:cNvPr>
          <p:cNvSpPr>
            <a:spLocks noGrp="1"/>
          </p:cNvSpPr>
          <p:nvPr>
            <p:ph type="title"/>
          </p:nvPr>
        </p:nvSpPr>
        <p:spPr/>
        <p:txBody>
          <a:bodyPr/>
          <a:lstStyle/>
          <a:p>
            <a:r>
              <a:rPr lang="nl-NL" dirty="0"/>
              <a:t>Les 3:Category Management</a:t>
            </a:r>
          </a:p>
        </p:txBody>
      </p:sp>
      <p:pic>
        <p:nvPicPr>
          <p:cNvPr id="7" name="Afbeelding 6">
            <a:extLst>
              <a:ext uri="{FF2B5EF4-FFF2-40B4-BE49-F238E27FC236}">
                <a16:creationId xmlns:a16="http://schemas.microsoft.com/office/drawing/2014/main" id="{B1BF6EAD-E62B-46A4-A8EF-15765F408728}"/>
              </a:ext>
            </a:extLst>
          </p:cNvPr>
          <p:cNvPicPr>
            <a:picLocks noChangeAspect="1"/>
          </p:cNvPicPr>
          <p:nvPr/>
        </p:nvPicPr>
        <p:blipFill>
          <a:blip r:embed="rId2"/>
          <a:stretch>
            <a:fillRect/>
          </a:stretch>
        </p:blipFill>
        <p:spPr>
          <a:xfrm>
            <a:off x="9731575" y="2956753"/>
            <a:ext cx="2302589" cy="833369"/>
          </a:xfrm>
          <a:prstGeom prst="rect">
            <a:avLst/>
          </a:prstGeom>
        </p:spPr>
      </p:pic>
      <p:pic>
        <p:nvPicPr>
          <p:cNvPr id="6" name="Tijdelijke aanduiding voor inhoud 5">
            <a:extLst>
              <a:ext uri="{FF2B5EF4-FFF2-40B4-BE49-F238E27FC236}">
                <a16:creationId xmlns:a16="http://schemas.microsoft.com/office/drawing/2014/main" id="{55AC3153-2344-4076-9E3D-1047D517DCE0}"/>
              </a:ext>
            </a:extLst>
          </p:cNvPr>
          <p:cNvPicPr>
            <a:picLocks noGrp="1" noChangeAspect="1"/>
          </p:cNvPicPr>
          <p:nvPr>
            <p:ph idx="1"/>
          </p:nvPr>
        </p:nvPicPr>
        <p:blipFill>
          <a:blip r:embed="rId3"/>
          <a:stretch>
            <a:fillRect/>
          </a:stretch>
        </p:blipFill>
        <p:spPr>
          <a:xfrm>
            <a:off x="2600325" y="2582069"/>
            <a:ext cx="6991350" cy="2838450"/>
          </a:xfrm>
          <a:prstGeom prst="rect">
            <a:avLst/>
          </a:prstGeom>
        </p:spPr>
      </p:pic>
    </p:spTree>
    <p:extLst>
      <p:ext uri="{BB962C8B-B14F-4D97-AF65-F5344CB8AC3E}">
        <p14:creationId xmlns:p14="http://schemas.microsoft.com/office/powerpoint/2010/main" val="607823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97535E-C190-4C91-A737-3390980E6056}"/>
              </a:ext>
            </a:extLst>
          </p:cNvPr>
          <p:cNvSpPr>
            <a:spLocks noGrp="1"/>
          </p:cNvSpPr>
          <p:nvPr>
            <p:ph type="title"/>
          </p:nvPr>
        </p:nvSpPr>
        <p:spPr/>
        <p:txBody>
          <a:bodyPr/>
          <a:lstStyle/>
          <a:p>
            <a:r>
              <a:rPr lang="nl-NL" dirty="0"/>
              <a:t>Les 3:Category Management</a:t>
            </a:r>
          </a:p>
        </p:txBody>
      </p:sp>
      <p:pic>
        <p:nvPicPr>
          <p:cNvPr id="7" name="Afbeelding 6">
            <a:extLst>
              <a:ext uri="{FF2B5EF4-FFF2-40B4-BE49-F238E27FC236}">
                <a16:creationId xmlns:a16="http://schemas.microsoft.com/office/drawing/2014/main" id="{B1BF6EAD-E62B-46A4-A8EF-15765F408728}"/>
              </a:ext>
            </a:extLst>
          </p:cNvPr>
          <p:cNvPicPr>
            <a:picLocks noChangeAspect="1"/>
          </p:cNvPicPr>
          <p:nvPr/>
        </p:nvPicPr>
        <p:blipFill>
          <a:blip r:embed="rId2"/>
          <a:stretch>
            <a:fillRect/>
          </a:stretch>
        </p:blipFill>
        <p:spPr>
          <a:xfrm>
            <a:off x="9731575" y="2956753"/>
            <a:ext cx="2302589" cy="833369"/>
          </a:xfrm>
          <a:prstGeom prst="rect">
            <a:avLst/>
          </a:prstGeom>
        </p:spPr>
      </p:pic>
      <p:sp>
        <p:nvSpPr>
          <p:cNvPr id="5" name="Tijdelijke aanduiding voor inhoud 4">
            <a:extLst>
              <a:ext uri="{FF2B5EF4-FFF2-40B4-BE49-F238E27FC236}">
                <a16:creationId xmlns:a16="http://schemas.microsoft.com/office/drawing/2014/main" id="{EA4B03EC-FB26-4360-B9AD-20025B2D8FDD}"/>
              </a:ext>
            </a:extLst>
          </p:cNvPr>
          <p:cNvSpPr>
            <a:spLocks noGrp="1"/>
          </p:cNvSpPr>
          <p:nvPr>
            <p:ph idx="1"/>
          </p:nvPr>
        </p:nvSpPr>
        <p:spPr>
          <a:xfrm>
            <a:off x="838200" y="2042216"/>
            <a:ext cx="10515600" cy="4351338"/>
          </a:xfrm>
        </p:spPr>
        <p:txBody>
          <a:bodyPr>
            <a:normAutofit/>
          </a:bodyPr>
          <a:lstStyle/>
          <a:p>
            <a:pPr marL="0" indent="0">
              <a:buNone/>
            </a:pPr>
            <a:r>
              <a:rPr lang="nl-NL" sz="2400" dirty="0" err="1"/>
              <a:t>Category</a:t>
            </a:r>
            <a:r>
              <a:rPr lang="nl-NL" sz="2400" dirty="0"/>
              <a:t> Management is een </a:t>
            </a:r>
            <a:r>
              <a:rPr lang="nl-NL" sz="2400" dirty="0" err="1"/>
              <a:t>retail</a:t>
            </a:r>
            <a:r>
              <a:rPr lang="nl-NL" sz="2400" dirty="0"/>
              <a:t> </a:t>
            </a:r>
            <a:r>
              <a:rPr lang="nl-NL" sz="2400" b="1" dirty="0"/>
              <a:t>inkoopconcept</a:t>
            </a:r>
            <a:r>
              <a:rPr lang="nl-NL" sz="2400" dirty="0"/>
              <a:t> waarbij het assortiment producten dat door een bedrijfsorganisatie wordt gekocht of door een detailhandelaar wordt verkocht, wordt opgesplitst in afzonderlijke groepen van soortgelijke of aanverwante producten</a:t>
            </a:r>
          </a:p>
          <a:p>
            <a:pPr marL="0" indent="0">
              <a:buNone/>
            </a:pPr>
            <a:endParaRPr lang="nl-NL" sz="2400" dirty="0"/>
          </a:p>
          <a:p>
            <a:pPr marL="0" indent="0">
              <a:buNone/>
            </a:pPr>
            <a:r>
              <a:rPr lang="nl-NL" sz="2400" dirty="0"/>
              <a:t>Deze groepen staan ​​bekend als productcategorieën (voorbeelden van categorieën kruidenierswaren of tuinartikelen kunnen zijn:</a:t>
            </a:r>
          </a:p>
          <a:p>
            <a:pPr marL="0" indent="0" algn="ctr">
              <a:buNone/>
            </a:pPr>
            <a:r>
              <a:rPr lang="nl-NL" sz="2400" dirty="0"/>
              <a:t>(Tomaten, snijbloemen, aardbeien, terrasplanten)</a:t>
            </a:r>
          </a:p>
          <a:p>
            <a:pPr marL="0" indent="0">
              <a:buNone/>
            </a:pPr>
            <a:r>
              <a:rPr lang="nl-NL" sz="2400" dirty="0"/>
              <a:t>Het is een systematische, gedisciplineerde benadering om een ​​productcategorie te beheren als een strategische bedrijfseenheid.</a:t>
            </a:r>
          </a:p>
        </p:txBody>
      </p:sp>
      <p:pic>
        <p:nvPicPr>
          <p:cNvPr id="3" name="Afbeelding 2">
            <a:extLst>
              <a:ext uri="{FF2B5EF4-FFF2-40B4-BE49-F238E27FC236}">
                <a16:creationId xmlns:a16="http://schemas.microsoft.com/office/drawing/2014/main" id="{7B94174E-FF7D-4A33-9D03-CF7F1021DDD0}"/>
              </a:ext>
            </a:extLst>
          </p:cNvPr>
          <p:cNvPicPr>
            <a:picLocks noChangeAspect="1"/>
          </p:cNvPicPr>
          <p:nvPr/>
        </p:nvPicPr>
        <p:blipFill>
          <a:blip r:embed="rId3"/>
          <a:stretch>
            <a:fillRect/>
          </a:stretch>
        </p:blipFill>
        <p:spPr>
          <a:xfrm>
            <a:off x="7829295" y="13597"/>
            <a:ext cx="4204869" cy="1809613"/>
          </a:xfrm>
          <a:prstGeom prst="rect">
            <a:avLst/>
          </a:prstGeom>
        </p:spPr>
      </p:pic>
    </p:spTree>
    <p:extLst>
      <p:ext uri="{BB962C8B-B14F-4D97-AF65-F5344CB8AC3E}">
        <p14:creationId xmlns:p14="http://schemas.microsoft.com/office/powerpoint/2010/main" val="3514746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97535E-C190-4C91-A737-3390980E6056}"/>
              </a:ext>
            </a:extLst>
          </p:cNvPr>
          <p:cNvSpPr>
            <a:spLocks noGrp="1"/>
          </p:cNvSpPr>
          <p:nvPr>
            <p:ph type="title"/>
          </p:nvPr>
        </p:nvSpPr>
        <p:spPr/>
        <p:txBody>
          <a:bodyPr/>
          <a:lstStyle/>
          <a:p>
            <a:r>
              <a:rPr lang="nl-NL" dirty="0"/>
              <a:t>Les 3:Category Management</a:t>
            </a:r>
          </a:p>
        </p:txBody>
      </p:sp>
      <p:pic>
        <p:nvPicPr>
          <p:cNvPr id="7" name="Afbeelding 6">
            <a:extLst>
              <a:ext uri="{FF2B5EF4-FFF2-40B4-BE49-F238E27FC236}">
                <a16:creationId xmlns:a16="http://schemas.microsoft.com/office/drawing/2014/main" id="{B1BF6EAD-E62B-46A4-A8EF-15765F408728}"/>
              </a:ext>
            </a:extLst>
          </p:cNvPr>
          <p:cNvPicPr>
            <a:picLocks noChangeAspect="1"/>
          </p:cNvPicPr>
          <p:nvPr/>
        </p:nvPicPr>
        <p:blipFill>
          <a:blip r:embed="rId2"/>
          <a:stretch>
            <a:fillRect/>
          </a:stretch>
        </p:blipFill>
        <p:spPr>
          <a:xfrm>
            <a:off x="9731575" y="2956753"/>
            <a:ext cx="2302589" cy="833369"/>
          </a:xfrm>
          <a:prstGeom prst="rect">
            <a:avLst/>
          </a:prstGeom>
        </p:spPr>
      </p:pic>
      <p:sp>
        <p:nvSpPr>
          <p:cNvPr id="5" name="Tijdelijke aanduiding voor inhoud 4">
            <a:extLst>
              <a:ext uri="{FF2B5EF4-FFF2-40B4-BE49-F238E27FC236}">
                <a16:creationId xmlns:a16="http://schemas.microsoft.com/office/drawing/2014/main" id="{EA4B03EC-FB26-4360-B9AD-20025B2D8FDD}"/>
              </a:ext>
            </a:extLst>
          </p:cNvPr>
          <p:cNvSpPr>
            <a:spLocks noGrp="1"/>
          </p:cNvSpPr>
          <p:nvPr>
            <p:ph idx="1"/>
          </p:nvPr>
        </p:nvSpPr>
        <p:spPr>
          <a:xfrm>
            <a:off x="838200" y="1375051"/>
            <a:ext cx="10515600" cy="4351338"/>
          </a:xfrm>
        </p:spPr>
        <p:txBody>
          <a:bodyPr>
            <a:normAutofit/>
          </a:bodyPr>
          <a:lstStyle/>
          <a:p>
            <a:pPr marL="0" indent="0">
              <a:buNone/>
            </a:pPr>
            <a:r>
              <a:rPr lang="nl-NL" sz="2400" dirty="0"/>
              <a:t>Vragen  voor producent en retailer bij </a:t>
            </a:r>
            <a:r>
              <a:rPr lang="nl-NL" sz="2400" dirty="0" err="1"/>
              <a:t>category</a:t>
            </a:r>
            <a:r>
              <a:rPr lang="nl-NL" sz="2400" dirty="0"/>
              <a:t> management:</a:t>
            </a:r>
          </a:p>
        </p:txBody>
      </p:sp>
      <p:sp>
        <p:nvSpPr>
          <p:cNvPr id="3" name="Tekstvak 2">
            <a:extLst>
              <a:ext uri="{FF2B5EF4-FFF2-40B4-BE49-F238E27FC236}">
                <a16:creationId xmlns:a16="http://schemas.microsoft.com/office/drawing/2014/main" id="{950CE617-CD57-44A7-A9AD-8D740D32AB85}"/>
              </a:ext>
            </a:extLst>
          </p:cNvPr>
          <p:cNvSpPr txBox="1"/>
          <p:nvPr/>
        </p:nvSpPr>
        <p:spPr>
          <a:xfrm>
            <a:off x="5791200" y="1828475"/>
            <a:ext cx="4277138" cy="3477875"/>
          </a:xfrm>
          <a:prstGeom prst="rect">
            <a:avLst/>
          </a:prstGeom>
          <a:noFill/>
        </p:spPr>
        <p:txBody>
          <a:bodyPr wrap="square" rtlCol="0">
            <a:spAutoFit/>
          </a:bodyPr>
          <a:lstStyle/>
          <a:p>
            <a:r>
              <a:rPr lang="nl-NL" sz="2200" dirty="0"/>
              <a:t>Retailer</a:t>
            </a:r>
          </a:p>
          <a:p>
            <a:r>
              <a:rPr lang="nl-NL" sz="2200" dirty="0"/>
              <a:t>Gaat het om producten in een groeimarkt of is er juist sprake van een verzadigde markt?</a:t>
            </a:r>
          </a:p>
          <a:p>
            <a:r>
              <a:rPr lang="nl-NL" sz="2200" dirty="0"/>
              <a:t>Zijn er veel gelijkwaardige aanbieders waaruit ik kan kiezen?</a:t>
            </a:r>
          </a:p>
          <a:p>
            <a:r>
              <a:rPr lang="nl-NL" sz="2200" dirty="0"/>
              <a:t>Hoe professioneel en efficiënt is mijn leverancier?</a:t>
            </a:r>
          </a:p>
          <a:p>
            <a:r>
              <a:rPr lang="nl-NL" sz="2200" dirty="0"/>
              <a:t>Is er sprake van een sterk merk waar ik niet omheen kan?</a:t>
            </a:r>
          </a:p>
        </p:txBody>
      </p:sp>
      <p:sp>
        <p:nvSpPr>
          <p:cNvPr id="4" name="Tekstvak 3">
            <a:extLst>
              <a:ext uri="{FF2B5EF4-FFF2-40B4-BE49-F238E27FC236}">
                <a16:creationId xmlns:a16="http://schemas.microsoft.com/office/drawing/2014/main" id="{C931EB97-0A3F-4C6F-8212-9956BE7EF3E5}"/>
              </a:ext>
            </a:extLst>
          </p:cNvPr>
          <p:cNvSpPr txBox="1"/>
          <p:nvPr/>
        </p:nvSpPr>
        <p:spPr>
          <a:xfrm>
            <a:off x="493643" y="1658593"/>
            <a:ext cx="4716584" cy="4770537"/>
          </a:xfrm>
          <a:prstGeom prst="rect">
            <a:avLst/>
          </a:prstGeom>
          <a:noFill/>
        </p:spPr>
        <p:txBody>
          <a:bodyPr wrap="square" rtlCol="0">
            <a:spAutoFit/>
          </a:bodyPr>
          <a:lstStyle/>
          <a:p>
            <a:endParaRPr lang="nl-NL" dirty="0"/>
          </a:p>
          <a:p>
            <a:r>
              <a:rPr lang="nl-NL" sz="2200" dirty="0"/>
              <a:t>Producent</a:t>
            </a:r>
          </a:p>
          <a:p>
            <a:r>
              <a:rPr lang="nl-NL" sz="2200" dirty="0"/>
              <a:t>Hoe kan ik mijn retailer(s) helpen om met mijn product meer omzet te behalen?</a:t>
            </a:r>
          </a:p>
          <a:p>
            <a:r>
              <a:rPr lang="nl-NL" sz="2200" dirty="0"/>
              <a:t>Wat is de financiële performance van mijn product (bij de retailer)?</a:t>
            </a:r>
          </a:p>
          <a:p>
            <a:r>
              <a:rPr lang="nl-NL" sz="2200" dirty="0"/>
              <a:t>Kan ik mijn retailer helpen met differentiatie? (De producent / leverancier die daarbij helpt heeft natuurlijk altijd een streepje voor!)</a:t>
            </a:r>
          </a:p>
          <a:p>
            <a:r>
              <a:rPr lang="nl-NL" sz="2200" dirty="0"/>
              <a:t>Zorgt mijn artikel voor extra binding tussen retailer en klant? Hoe kan ik de retailer helpen die band te versterken?</a:t>
            </a:r>
          </a:p>
        </p:txBody>
      </p:sp>
      <p:pic>
        <p:nvPicPr>
          <p:cNvPr id="6" name="Afbeelding 5">
            <a:extLst>
              <a:ext uri="{FF2B5EF4-FFF2-40B4-BE49-F238E27FC236}">
                <a16:creationId xmlns:a16="http://schemas.microsoft.com/office/drawing/2014/main" id="{9471FED7-BD3B-4E20-A2FE-F34EED31CC6C}"/>
              </a:ext>
            </a:extLst>
          </p:cNvPr>
          <p:cNvPicPr>
            <a:picLocks noChangeAspect="1"/>
          </p:cNvPicPr>
          <p:nvPr/>
        </p:nvPicPr>
        <p:blipFill>
          <a:blip r:embed="rId3"/>
          <a:stretch>
            <a:fillRect/>
          </a:stretch>
        </p:blipFill>
        <p:spPr>
          <a:xfrm>
            <a:off x="9343973" y="4918400"/>
            <a:ext cx="2690191" cy="1794357"/>
          </a:xfrm>
          <a:prstGeom prst="rect">
            <a:avLst/>
          </a:prstGeom>
        </p:spPr>
      </p:pic>
    </p:spTree>
    <p:extLst>
      <p:ext uri="{BB962C8B-B14F-4D97-AF65-F5344CB8AC3E}">
        <p14:creationId xmlns:p14="http://schemas.microsoft.com/office/powerpoint/2010/main" val="1558674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97535E-C190-4C91-A737-3390980E6056}"/>
              </a:ext>
            </a:extLst>
          </p:cNvPr>
          <p:cNvSpPr>
            <a:spLocks noGrp="1"/>
          </p:cNvSpPr>
          <p:nvPr>
            <p:ph type="title"/>
          </p:nvPr>
        </p:nvSpPr>
        <p:spPr/>
        <p:txBody>
          <a:bodyPr/>
          <a:lstStyle/>
          <a:p>
            <a:r>
              <a:rPr lang="nl-NL" dirty="0"/>
              <a:t>Les 3:Category Management</a:t>
            </a:r>
          </a:p>
        </p:txBody>
      </p:sp>
      <p:pic>
        <p:nvPicPr>
          <p:cNvPr id="7" name="Afbeelding 6">
            <a:extLst>
              <a:ext uri="{FF2B5EF4-FFF2-40B4-BE49-F238E27FC236}">
                <a16:creationId xmlns:a16="http://schemas.microsoft.com/office/drawing/2014/main" id="{B1BF6EAD-E62B-46A4-A8EF-15765F408728}"/>
              </a:ext>
            </a:extLst>
          </p:cNvPr>
          <p:cNvPicPr>
            <a:picLocks noChangeAspect="1"/>
          </p:cNvPicPr>
          <p:nvPr/>
        </p:nvPicPr>
        <p:blipFill>
          <a:blip r:embed="rId2"/>
          <a:stretch>
            <a:fillRect/>
          </a:stretch>
        </p:blipFill>
        <p:spPr>
          <a:xfrm>
            <a:off x="9731575" y="2956753"/>
            <a:ext cx="2302589" cy="833369"/>
          </a:xfrm>
          <a:prstGeom prst="rect">
            <a:avLst/>
          </a:prstGeom>
        </p:spPr>
      </p:pic>
      <p:pic>
        <p:nvPicPr>
          <p:cNvPr id="3" name="Tijdelijke aanduiding voor inhoud 2">
            <a:extLst>
              <a:ext uri="{FF2B5EF4-FFF2-40B4-BE49-F238E27FC236}">
                <a16:creationId xmlns:a16="http://schemas.microsoft.com/office/drawing/2014/main" id="{38D682BA-FC42-4111-BFDF-A1E127C89E95}"/>
              </a:ext>
            </a:extLst>
          </p:cNvPr>
          <p:cNvPicPr>
            <a:picLocks noGrp="1" noChangeAspect="1"/>
          </p:cNvPicPr>
          <p:nvPr>
            <p:ph idx="1"/>
          </p:nvPr>
        </p:nvPicPr>
        <p:blipFill>
          <a:blip r:embed="rId3"/>
          <a:stretch>
            <a:fillRect/>
          </a:stretch>
        </p:blipFill>
        <p:spPr>
          <a:xfrm>
            <a:off x="3571875" y="1896269"/>
            <a:ext cx="5048250" cy="4210050"/>
          </a:xfrm>
          <a:prstGeom prst="rect">
            <a:avLst/>
          </a:prstGeom>
        </p:spPr>
      </p:pic>
    </p:spTree>
    <p:extLst>
      <p:ext uri="{BB962C8B-B14F-4D97-AF65-F5344CB8AC3E}">
        <p14:creationId xmlns:p14="http://schemas.microsoft.com/office/powerpoint/2010/main" val="817230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97535E-C190-4C91-A737-3390980E6056}"/>
              </a:ext>
            </a:extLst>
          </p:cNvPr>
          <p:cNvSpPr>
            <a:spLocks noGrp="1"/>
          </p:cNvSpPr>
          <p:nvPr>
            <p:ph type="title"/>
          </p:nvPr>
        </p:nvSpPr>
        <p:spPr/>
        <p:txBody>
          <a:bodyPr/>
          <a:lstStyle/>
          <a:p>
            <a:r>
              <a:rPr lang="nl-NL" dirty="0"/>
              <a:t>Les 3:Category Management</a:t>
            </a:r>
          </a:p>
        </p:txBody>
      </p:sp>
      <p:pic>
        <p:nvPicPr>
          <p:cNvPr id="7" name="Afbeelding 6">
            <a:extLst>
              <a:ext uri="{FF2B5EF4-FFF2-40B4-BE49-F238E27FC236}">
                <a16:creationId xmlns:a16="http://schemas.microsoft.com/office/drawing/2014/main" id="{B1BF6EAD-E62B-46A4-A8EF-15765F408728}"/>
              </a:ext>
            </a:extLst>
          </p:cNvPr>
          <p:cNvPicPr>
            <a:picLocks noChangeAspect="1"/>
          </p:cNvPicPr>
          <p:nvPr/>
        </p:nvPicPr>
        <p:blipFill>
          <a:blip r:embed="rId2"/>
          <a:stretch>
            <a:fillRect/>
          </a:stretch>
        </p:blipFill>
        <p:spPr>
          <a:xfrm>
            <a:off x="9731575" y="2956753"/>
            <a:ext cx="2302589" cy="833369"/>
          </a:xfrm>
          <a:prstGeom prst="rect">
            <a:avLst/>
          </a:prstGeom>
        </p:spPr>
      </p:pic>
      <p:sp>
        <p:nvSpPr>
          <p:cNvPr id="5" name="Tijdelijke aanduiding voor inhoud 4">
            <a:extLst>
              <a:ext uri="{FF2B5EF4-FFF2-40B4-BE49-F238E27FC236}">
                <a16:creationId xmlns:a16="http://schemas.microsoft.com/office/drawing/2014/main" id="{EA4B03EC-FB26-4360-B9AD-20025B2D8FDD}"/>
              </a:ext>
            </a:extLst>
          </p:cNvPr>
          <p:cNvSpPr>
            <a:spLocks noGrp="1"/>
          </p:cNvSpPr>
          <p:nvPr>
            <p:ph idx="1"/>
          </p:nvPr>
        </p:nvSpPr>
        <p:spPr>
          <a:xfrm>
            <a:off x="626165" y="1782693"/>
            <a:ext cx="10515600" cy="4351338"/>
          </a:xfrm>
        </p:spPr>
        <p:txBody>
          <a:bodyPr>
            <a:noAutofit/>
          </a:bodyPr>
          <a:lstStyle/>
          <a:p>
            <a:pPr marL="0" indent="0">
              <a:buNone/>
            </a:pPr>
            <a:r>
              <a:rPr lang="nl-NL" sz="2400" dirty="0"/>
              <a:t>De acht stappen worden weergegeven in het diagram hiernaast; zij zijn :</a:t>
            </a:r>
          </a:p>
          <a:p>
            <a:endParaRPr lang="nl-NL" sz="2400" dirty="0"/>
          </a:p>
          <a:p>
            <a:r>
              <a:rPr lang="nl-NL" sz="2400" dirty="0"/>
              <a:t>Definieer de categorie (d.w.z. welke producten zijn inbegrepen / uitgesloten).</a:t>
            </a:r>
          </a:p>
          <a:p>
            <a:r>
              <a:rPr lang="nl-NL" sz="2400" dirty="0"/>
              <a:t>Definieer de rol van de categorie binnen de detailhandelaar.</a:t>
            </a:r>
          </a:p>
          <a:p>
            <a:r>
              <a:rPr lang="nl-NL" sz="2400" dirty="0"/>
              <a:t>Beoordeel de huidige prestaties.</a:t>
            </a:r>
          </a:p>
          <a:p>
            <a:r>
              <a:rPr lang="nl-NL" sz="2400" dirty="0"/>
              <a:t>Stel doelen en doelen voor de categorie.</a:t>
            </a:r>
          </a:p>
          <a:p>
            <a:r>
              <a:rPr lang="nl-NL" sz="2400" dirty="0"/>
              <a:t>Bedenk een algemene strategie.</a:t>
            </a:r>
          </a:p>
          <a:p>
            <a:r>
              <a:rPr lang="nl-NL" sz="2400" dirty="0"/>
              <a:t>Bedenk specifieke tactieken.</a:t>
            </a:r>
          </a:p>
          <a:p>
            <a:r>
              <a:rPr lang="nl-NL" sz="2400" dirty="0"/>
              <a:t>Implementatie.</a:t>
            </a:r>
          </a:p>
          <a:p>
            <a:r>
              <a:rPr lang="nl-NL" sz="2400" dirty="0"/>
              <a:t>De achtste stap is er een van herziening, die ons terugbrengt naar stap 1.</a:t>
            </a:r>
          </a:p>
        </p:txBody>
      </p:sp>
      <p:pic>
        <p:nvPicPr>
          <p:cNvPr id="3" name="Afbeelding 2">
            <a:extLst>
              <a:ext uri="{FF2B5EF4-FFF2-40B4-BE49-F238E27FC236}">
                <a16:creationId xmlns:a16="http://schemas.microsoft.com/office/drawing/2014/main" id="{0FBB3143-6C61-41D3-A0A6-F093DEEE7602}"/>
              </a:ext>
            </a:extLst>
          </p:cNvPr>
          <p:cNvPicPr>
            <a:picLocks noChangeAspect="1"/>
          </p:cNvPicPr>
          <p:nvPr/>
        </p:nvPicPr>
        <p:blipFill>
          <a:blip r:embed="rId3"/>
          <a:stretch>
            <a:fillRect/>
          </a:stretch>
        </p:blipFill>
        <p:spPr>
          <a:xfrm>
            <a:off x="10078087" y="230188"/>
            <a:ext cx="1609563" cy="1343246"/>
          </a:xfrm>
          <a:prstGeom prst="rect">
            <a:avLst/>
          </a:prstGeom>
        </p:spPr>
      </p:pic>
    </p:spTree>
    <p:extLst>
      <p:ext uri="{BB962C8B-B14F-4D97-AF65-F5344CB8AC3E}">
        <p14:creationId xmlns:p14="http://schemas.microsoft.com/office/powerpoint/2010/main" val="19996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97535E-C190-4C91-A737-3390980E6056}"/>
              </a:ext>
            </a:extLst>
          </p:cNvPr>
          <p:cNvSpPr>
            <a:spLocks noGrp="1"/>
          </p:cNvSpPr>
          <p:nvPr>
            <p:ph type="title"/>
          </p:nvPr>
        </p:nvSpPr>
        <p:spPr/>
        <p:txBody>
          <a:bodyPr/>
          <a:lstStyle/>
          <a:p>
            <a:r>
              <a:rPr lang="nl-NL" dirty="0"/>
              <a:t>Les 3:Category Management</a:t>
            </a:r>
          </a:p>
        </p:txBody>
      </p:sp>
      <p:pic>
        <p:nvPicPr>
          <p:cNvPr id="7" name="Afbeelding 6">
            <a:extLst>
              <a:ext uri="{FF2B5EF4-FFF2-40B4-BE49-F238E27FC236}">
                <a16:creationId xmlns:a16="http://schemas.microsoft.com/office/drawing/2014/main" id="{B1BF6EAD-E62B-46A4-A8EF-15765F408728}"/>
              </a:ext>
            </a:extLst>
          </p:cNvPr>
          <p:cNvPicPr>
            <a:picLocks noChangeAspect="1"/>
          </p:cNvPicPr>
          <p:nvPr/>
        </p:nvPicPr>
        <p:blipFill>
          <a:blip r:embed="rId2"/>
          <a:stretch>
            <a:fillRect/>
          </a:stretch>
        </p:blipFill>
        <p:spPr>
          <a:xfrm>
            <a:off x="9731575" y="2956753"/>
            <a:ext cx="2302589" cy="833369"/>
          </a:xfrm>
          <a:prstGeom prst="rect">
            <a:avLst/>
          </a:prstGeom>
        </p:spPr>
      </p:pic>
      <p:sp>
        <p:nvSpPr>
          <p:cNvPr id="5" name="Tijdelijke aanduiding voor inhoud 4">
            <a:extLst>
              <a:ext uri="{FF2B5EF4-FFF2-40B4-BE49-F238E27FC236}">
                <a16:creationId xmlns:a16="http://schemas.microsoft.com/office/drawing/2014/main" id="{EA4B03EC-FB26-4360-B9AD-20025B2D8FDD}"/>
              </a:ext>
            </a:extLst>
          </p:cNvPr>
          <p:cNvSpPr>
            <a:spLocks noGrp="1"/>
          </p:cNvSpPr>
          <p:nvPr>
            <p:ph idx="1"/>
          </p:nvPr>
        </p:nvSpPr>
        <p:spPr>
          <a:xfrm>
            <a:off x="533400" y="1507573"/>
            <a:ext cx="10515600" cy="4351338"/>
          </a:xfrm>
        </p:spPr>
        <p:txBody>
          <a:bodyPr>
            <a:normAutofit/>
          </a:bodyPr>
          <a:lstStyle/>
          <a:p>
            <a:pPr marL="0" indent="0">
              <a:buNone/>
            </a:pPr>
            <a:r>
              <a:rPr lang="nl-NL" sz="2400" dirty="0"/>
              <a:t>Andersom werkt dit uiteraard ook. Retailers die signalen in de markt oppikken over producten zouden dit ten alle tijden moeten communiceren aan hun leveranciers. Ook als zij denken dat een andere verpakking, hoes of pot tot meer verkoop zouden kunnen leiden dienen ze dit te communiceren.</a:t>
            </a:r>
          </a:p>
        </p:txBody>
      </p:sp>
      <p:pic>
        <p:nvPicPr>
          <p:cNvPr id="3" name="Afbeelding 2">
            <a:extLst>
              <a:ext uri="{FF2B5EF4-FFF2-40B4-BE49-F238E27FC236}">
                <a16:creationId xmlns:a16="http://schemas.microsoft.com/office/drawing/2014/main" id="{49B66186-7283-4D2E-B6E6-7A0AD7258618}"/>
              </a:ext>
            </a:extLst>
          </p:cNvPr>
          <p:cNvPicPr>
            <a:picLocks noChangeAspect="1"/>
          </p:cNvPicPr>
          <p:nvPr/>
        </p:nvPicPr>
        <p:blipFill>
          <a:blip r:embed="rId3"/>
          <a:stretch>
            <a:fillRect/>
          </a:stretch>
        </p:blipFill>
        <p:spPr>
          <a:xfrm>
            <a:off x="2576775" y="3021966"/>
            <a:ext cx="5321521" cy="3550819"/>
          </a:xfrm>
          <a:prstGeom prst="rect">
            <a:avLst/>
          </a:prstGeom>
        </p:spPr>
      </p:pic>
    </p:spTree>
    <p:extLst>
      <p:ext uri="{BB962C8B-B14F-4D97-AF65-F5344CB8AC3E}">
        <p14:creationId xmlns:p14="http://schemas.microsoft.com/office/powerpoint/2010/main" val="2674578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97535E-C190-4C91-A737-3390980E6056}"/>
              </a:ext>
            </a:extLst>
          </p:cNvPr>
          <p:cNvSpPr>
            <a:spLocks noGrp="1"/>
          </p:cNvSpPr>
          <p:nvPr>
            <p:ph type="title"/>
          </p:nvPr>
        </p:nvSpPr>
        <p:spPr/>
        <p:txBody>
          <a:bodyPr/>
          <a:lstStyle/>
          <a:p>
            <a:r>
              <a:rPr lang="nl-NL" dirty="0"/>
              <a:t>Les 3:Category Management</a:t>
            </a:r>
          </a:p>
        </p:txBody>
      </p:sp>
      <p:pic>
        <p:nvPicPr>
          <p:cNvPr id="7" name="Afbeelding 6">
            <a:extLst>
              <a:ext uri="{FF2B5EF4-FFF2-40B4-BE49-F238E27FC236}">
                <a16:creationId xmlns:a16="http://schemas.microsoft.com/office/drawing/2014/main" id="{B1BF6EAD-E62B-46A4-A8EF-15765F408728}"/>
              </a:ext>
            </a:extLst>
          </p:cNvPr>
          <p:cNvPicPr>
            <a:picLocks noChangeAspect="1"/>
          </p:cNvPicPr>
          <p:nvPr/>
        </p:nvPicPr>
        <p:blipFill>
          <a:blip r:embed="rId2"/>
          <a:stretch>
            <a:fillRect/>
          </a:stretch>
        </p:blipFill>
        <p:spPr>
          <a:xfrm>
            <a:off x="9731575" y="2956753"/>
            <a:ext cx="2302589" cy="833369"/>
          </a:xfrm>
          <a:prstGeom prst="rect">
            <a:avLst/>
          </a:prstGeom>
        </p:spPr>
      </p:pic>
      <p:sp>
        <p:nvSpPr>
          <p:cNvPr id="5" name="Tijdelijke aanduiding voor inhoud 4">
            <a:extLst>
              <a:ext uri="{FF2B5EF4-FFF2-40B4-BE49-F238E27FC236}">
                <a16:creationId xmlns:a16="http://schemas.microsoft.com/office/drawing/2014/main" id="{EA4B03EC-FB26-4360-B9AD-20025B2D8FDD}"/>
              </a:ext>
            </a:extLst>
          </p:cNvPr>
          <p:cNvSpPr>
            <a:spLocks noGrp="1"/>
          </p:cNvSpPr>
          <p:nvPr>
            <p:ph idx="1"/>
          </p:nvPr>
        </p:nvSpPr>
        <p:spPr/>
        <p:txBody>
          <a:bodyPr>
            <a:normAutofit/>
          </a:bodyPr>
          <a:lstStyle/>
          <a:p>
            <a:pPr marL="0" indent="0">
              <a:buNone/>
            </a:pPr>
            <a:r>
              <a:rPr lang="nl-NL" sz="2400" dirty="0"/>
              <a:t>Door het stellen van al deze vragen, verander je de wezenlijke relatie tussen producent, handelaar en retailer.</a:t>
            </a:r>
          </a:p>
          <a:p>
            <a:pPr marL="0" indent="0">
              <a:buNone/>
            </a:pPr>
            <a:r>
              <a:rPr lang="nl-NL" sz="2400" dirty="0"/>
              <a:t>De volgende type relaties zijn er:</a:t>
            </a:r>
          </a:p>
          <a:p>
            <a:pPr marL="0" indent="0">
              <a:buNone/>
            </a:pPr>
            <a:r>
              <a:rPr lang="nl-NL" sz="2400" dirty="0"/>
              <a:t>1. Pure handelsrelatie</a:t>
            </a:r>
          </a:p>
          <a:p>
            <a:pPr marL="0" indent="0">
              <a:buNone/>
            </a:pPr>
            <a:r>
              <a:rPr lang="nl-NL" sz="2400" dirty="0"/>
              <a:t>2. Een assortiment </a:t>
            </a:r>
            <a:r>
              <a:rPr lang="nl-NL" sz="2400" dirty="0" err="1"/>
              <a:t>supply</a:t>
            </a:r>
            <a:r>
              <a:rPr lang="nl-NL" sz="2400" dirty="0"/>
              <a:t> </a:t>
            </a:r>
            <a:r>
              <a:rPr lang="nl-NL" sz="2400" dirty="0" err="1"/>
              <a:t>relationship</a:t>
            </a:r>
            <a:endParaRPr lang="nl-NL" sz="2400" dirty="0"/>
          </a:p>
          <a:p>
            <a:pPr marL="0" indent="0">
              <a:buNone/>
            </a:pPr>
            <a:r>
              <a:rPr lang="nl-NL" sz="2400" dirty="0"/>
              <a:t>3. Een sales promotion relatie</a:t>
            </a:r>
          </a:p>
          <a:p>
            <a:pPr marL="0" indent="0">
              <a:buNone/>
            </a:pPr>
            <a:r>
              <a:rPr lang="nl-NL" sz="2400" dirty="0"/>
              <a:t>4. Een </a:t>
            </a:r>
            <a:r>
              <a:rPr lang="nl-NL" sz="2400" dirty="0" err="1"/>
              <a:t>preferred</a:t>
            </a:r>
            <a:r>
              <a:rPr lang="nl-NL" sz="2400" dirty="0"/>
              <a:t> </a:t>
            </a:r>
            <a:r>
              <a:rPr lang="nl-NL" sz="2400" dirty="0" err="1"/>
              <a:t>supplier</a:t>
            </a:r>
            <a:r>
              <a:rPr lang="nl-NL" sz="2400" dirty="0"/>
              <a:t> relatie</a:t>
            </a:r>
          </a:p>
          <a:p>
            <a:pPr marL="0" indent="0">
              <a:buNone/>
            </a:pPr>
            <a:r>
              <a:rPr lang="nl-NL" sz="2400" dirty="0"/>
              <a:t>5. Een co-maker relatie</a:t>
            </a:r>
          </a:p>
        </p:txBody>
      </p:sp>
      <p:pic>
        <p:nvPicPr>
          <p:cNvPr id="3" name="Afbeelding 2">
            <a:extLst>
              <a:ext uri="{FF2B5EF4-FFF2-40B4-BE49-F238E27FC236}">
                <a16:creationId xmlns:a16="http://schemas.microsoft.com/office/drawing/2014/main" id="{085CD8A8-8DC5-4925-9B20-D9E0CEB920B0}"/>
              </a:ext>
            </a:extLst>
          </p:cNvPr>
          <p:cNvPicPr>
            <a:picLocks noChangeAspect="1"/>
          </p:cNvPicPr>
          <p:nvPr/>
        </p:nvPicPr>
        <p:blipFill>
          <a:blip r:embed="rId3"/>
          <a:stretch>
            <a:fillRect/>
          </a:stretch>
        </p:blipFill>
        <p:spPr>
          <a:xfrm>
            <a:off x="5114235" y="4024312"/>
            <a:ext cx="6630687" cy="2287587"/>
          </a:xfrm>
          <a:prstGeom prst="rect">
            <a:avLst/>
          </a:prstGeom>
        </p:spPr>
      </p:pic>
    </p:spTree>
    <p:extLst>
      <p:ext uri="{BB962C8B-B14F-4D97-AF65-F5344CB8AC3E}">
        <p14:creationId xmlns:p14="http://schemas.microsoft.com/office/powerpoint/2010/main" val="826059276"/>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4FEFE2E46C86D4A9898CCC49B418B36" ma:contentTypeVersion="8" ma:contentTypeDescription="Een nieuw document maken." ma:contentTypeScope="" ma:versionID="21f30e843fc08326a90dfcc3df5d88f4">
  <xsd:schema xmlns:xsd="http://www.w3.org/2001/XMLSchema" xmlns:xs="http://www.w3.org/2001/XMLSchema" xmlns:p="http://schemas.microsoft.com/office/2006/metadata/properties" xmlns:ns2="2cb1c85b-b197-48cd-8bb1-fe9e9ee0096b" targetNamespace="http://schemas.microsoft.com/office/2006/metadata/properties" ma:root="true" ma:fieldsID="d1da33989067915997ea0975e1a45331" ns2:_="">
    <xsd:import namespace="2cb1c85b-b197-48cd-8bb1-fe9e9ee0096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b1c85b-b197-48cd-8bb1-fe9e9ee009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CBA940A-0CD8-4588-BB54-0934108B0F9C}"/>
</file>

<file path=customXml/itemProps2.xml><?xml version="1.0" encoding="utf-8"?>
<ds:datastoreItem xmlns:ds="http://schemas.openxmlformats.org/officeDocument/2006/customXml" ds:itemID="{7A0639C5-6006-4D0C-8EFF-019A770D0714}">
  <ds:schemaRefs>
    <ds:schemaRef ds:uri="http://purl.org/dc/elements/1.1/"/>
    <ds:schemaRef ds:uri="915d7cad-3e71-4cea-95bb-ac32222adf06"/>
    <ds:schemaRef ds:uri="http://purl.org/dc/dcmitype/"/>
    <ds:schemaRef ds:uri="http://schemas.openxmlformats.org/package/2006/metadata/core-properties"/>
    <ds:schemaRef ds:uri="http://schemas.microsoft.com/office/2006/documentManagement/types"/>
    <ds:schemaRef ds:uri="82ac19c3-1cff-4f70-a585-2de21a3866ce"/>
    <ds:schemaRef ds:uri="http://schemas.microsoft.com/office/2006/metadata/properties"/>
    <ds:schemaRef ds:uri="http://purl.org/dc/term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4F5E4662-EC73-4B80-8FDE-03F9C8B897B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121</TotalTime>
  <Words>533</Words>
  <Application>Microsoft Office PowerPoint</Application>
  <PresentationFormat>Breedbeeld</PresentationFormat>
  <Paragraphs>60</Paragraphs>
  <Slides>10</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10</vt:i4>
      </vt:variant>
    </vt:vector>
  </HeadingPairs>
  <TitlesOfParts>
    <vt:vector size="14" baseType="lpstr">
      <vt:lpstr>Arial</vt:lpstr>
      <vt:lpstr>Calibri</vt:lpstr>
      <vt:lpstr>Calibri Light</vt:lpstr>
      <vt:lpstr>Kantoorthema</vt:lpstr>
      <vt:lpstr>Marketing en promotie van het product</vt:lpstr>
      <vt:lpstr>Lesprogramma</vt:lpstr>
      <vt:lpstr>Les 3:Category Management</vt:lpstr>
      <vt:lpstr>Les 3:Category Management</vt:lpstr>
      <vt:lpstr>Les 3:Category Management</vt:lpstr>
      <vt:lpstr>Les 3:Category Management</vt:lpstr>
      <vt:lpstr>Les 3:Category Management</vt:lpstr>
      <vt:lpstr>Les 3:Category Management</vt:lpstr>
      <vt:lpstr>Les 3:Category Management</vt:lpstr>
      <vt:lpstr>Les 3:Category Management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en promotie van het product</dc:title>
  <dc:creator>Ben Nienhuis</dc:creator>
  <cp:lastModifiedBy>Ben Nienhuis</cp:lastModifiedBy>
  <cp:revision>24</cp:revision>
  <dcterms:created xsi:type="dcterms:W3CDTF">2021-03-16T16:15:29Z</dcterms:created>
  <dcterms:modified xsi:type="dcterms:W3CDTF">2021-03-29T16:00:27Z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0x010100F4FEFE2E46C86D4A9898CCC49B418B36</vt:lpwstr>
  </property>
</Properties>
</file>